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alsamiq Sans" panose="020B0604020202020204" charset="0"/>
      <p:regular r:id="rId12"/>
    </p:embeddedFont>
    <p:embeddedFont>
      <p:font typeface="Calibri" panose="020F0502020204030204" pitchFamily="34" charset="0"/>
      <p:regular r:id="rId13"/>
      <p:bold r:id="rId14"/>
      <p:italic r:id="rId15"/>
      <p:boldItalic r:id="rId16"/>
    </p:embeddedFont>
    <p:embeddedFont>
      <p:font typeface="Caveat Brush"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8.gif"/><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418688" y="-591649"/>
            <a:ext cx="14740902" cy="2036925"/>
          </a:xfrm>
          <a:custGeom>
            <a:avLst/>
            <a:gdLst/>
            <a:ahLst/>
            <a:cxnLst/>
            <a:rect l="l" t="t" r="r" b="b"/>
            <a:pathLst>
              <a:path w="14740902" h="2036925">
                <a:moveTo>
                  <a:pt x="0" y="0"/>
                </a:moveTo>
                <a:lnTo>
                  <a:pt x="14740903" y="0"/>
                </a:lnTo>
                <a:lnTo>
                  <a:pt x="14740903" y="2036925"/>
                </a:lnTo>
                <a:lnTo>
                  <a:pt x="0" y="20369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668465" y="8891778"/>
            <a:ext cx="4716664" cy="366522"/>
          </a:xfrm>
          <a:prstGeom prst="rect">
            <a:avLst/>
          </a:prstGeom>
        </p:spPr>
        <p:txBody>
          <a:bodyPr lIns="0" tIns="0" rIns="0" bIns="0" rtlCol="0" anchor="t">
            <a:spAutoFit/>
          </a:bodyPr>
          <a:lstStyle/>
          <a:p>
            <a:pPr algn="ctr">
              <a:lnSpc>
                <a:spcPts val="2903"/>
              </a:lnSpc>
            </a:pPr>
            <a:r>
              <a:rPr lang="en-US" sz="2199">
                <a:solidFill>
                  <a:srgbClr val="FFFFF4"/>
                </a:solidFill>
                <a:latin typeface="Balsamiq Sans"/>
                <a:ea typeface="Balsamiq Sans"/>
                <a:cs typeface="Balsamiq Sans"/>
                <a:sym typeface="Balsamiq Sans"/>
              </a:rPr>
              <a:t>By Vaishnav Shankar</a:t>
            </a:r>
          </a:p>
        </p:txBody>
      </p:sp>
      <p:sp>
        <p:nvSpPr>
          <p:cNvPr id="5" name="Freeform 5"/>
          <p:cNvSpPr/>
          <p:nvPr/>
        </p:nvSpPr>
        <p:spPr>
          <a:xfrm flipV="1">
            <a:off x="5549589" y="8710911"/>
            <a:ext cx="13944636" cy="1926895"/>
          </a:xfrm>
          <a:custGeom>
            <a:avLst/>
            <a:gdLst/>
            <a:ahLst/>
            <a:cxnLst/>
            <a:rect l="l" t="t" r="r" b="b"/>
            <a:pathLst>
              <a:path w="13944636" h="1926895">
                <a:moveTo>
                  <a:pt x="0" y="1926895"/>
                </a:moveTo>
                <a:lnTo>
                  <a:pt x="13944636" y="1926895"/>
                </a:lnTo>
                <a:lnTo>
                  <a:pt x="13944636" y="0"/>
                </a:lnTo>
                <a:lnTo>
                  <a:pt x="0" y="0"/>
                </a:lnTo>
                <a:lnTo>
                  <a:pt x="0" y="1926895"/>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6" name="Picture 6"/>
          <p:cNvPicPr>
            <a:picLocks noChangeAspect="1"/>
          </p:cNvPicPr>
          <p:nvPr/>
        </p:nvPicPr>
        <p:blipFill>
          <a:blip r:embed="rId5"/>
          <a:srcRect/>
          <a:stretch>
            <a:fillRect/>
          </a:stretch>
        </p:blipFill>
        <p:spPr>
          <a:xfrm>
            <a:off x="7043" y="7551880"/>
            <a:ext cx="2043313" cy="1675517"/>
          </a:xfrm>
          <a:prstGeom prst="rect">
            <a:avLst/>
          </a:prstGeom>
        </p:spPr>
      </p:pic>
      <p:sp>
        <p:nvSpPr>
          <p:cNvPr id="7" name="Freeform 7"/>
          <p:cNvSpPr/>
          <p:nvPr/>
        </p:nvSpPr>
        <p:spPr>
          <a:xfrm>
            <a:off x="9633001" y="2183109"/>
            <a:ext cx="7626299" cy="5920781"/>
          </a:xfrm>
          <a:custGeom>
            <a:avLst/>
            <a:gdLst/>
            <a:ahLst/>
            <a:cxnLst/>
            <a:rect l="l" t="t" r="r" b="b"/>
            <a:pathLst>
              <a:path w="7626299" h="5920781">
                <a:moveTo>
                  <a:pt x="0" y="0"/>
                </a:moveTo>
                <a:lnTo>
                  <a:pt x="7626299" y="0"/>
                </a:lnTo>
                <a:lnTo>
                  <a:pt x="7626299" y="5920782"/>
                </a:lnTo>
                <a:lnTo>
                  <a:pt x="0" y="59207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797567" y="2056353"/>
            <a:ext cx="7475011" cy="3001007"/>
          </a:xfrm>
          <a:prstGeom prst="rect">
            <a:avLst/>
          </a:prstGeom>
        </p:spPr>
        <p:txBody>
          <a:bodyPr lIns="0" tIns="0" rIns="0" bIns="0" rtlCol="0" anchor="t">
            <a:spAutoFit/>
          </a:bodyPr>
          <a:lstStyle/>
          <a:p>
            <a:pPr algn="l">
              <a:lnSpc>
                <a:spcPts val="12040"/>
              </a:lnSpc>
            </a:pPr>
            <a:r>
              <a:rPr lang="en-US" sz="8600">
                <a:solidFill>
                  <a:srgbClr val="FFFFFF"/>
                </a:solidFill>
                <a:latin typeface="Caveat Brush"/>
                <a:ea typeface="Caveat Brush"/>
                <a:cs typeface="Caveat Brush"/>
                <a:sym typeface="Caveat Brush"/>
              </a:rPr>
              <a:t>GLOBAL TERRORISM</a:t>
            </a:r>
          </a:p>
        </p:txBody>
      </p:sp>
      <p:sp>
        <p:nvSpPr>
          <p:cNvPr id="9" name="TextBox 9"/>
          <p:cNvSpPr txBox="1"/>
          <p:nvPr/>
        </p:nvSpPr>
        <p:spPr>
          <a:xfrm>
            <a:off x="797567" y="4693090"/>
            <a:ext cx="9504044" cy="1543050"/>
          </a:xfrm>
          <a:prstGeom prst="rect">
            <a:avLst/>
          </a:prstGeom>
        </p:spPr>
        <p:txBody>
          <a:bodyPr lIns="0" tIns="0" rIns="0" bIns="0" rtlCol="0" anchor="t">
            <a:spAutoFit/>
          </a:bodyPr>
          <a:lstStyle/>
          <a:p>
            <a:pPr algn="l">
              <a:lnSpc>
                <a:spcPts val="12599"/>
              </a:lnSpc>
            </a:pPr>
            <a:r>
              <a:rPr lang="en-US" sz="9000">
                <a:solidFill>
                  <a:srgbClr val="FFFFFF"/>
                </a:solidFill>
                <a:latin typeface="Caveat Brush"/>
                <a:ea typeface="Caveat Brush"/>
                <a:cs typeface="Caveat Brush"/>
                <a:sym typeface="Caveat Brush"/>
              </a:rPr>
              <a:t>DASHBOARD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TextBox 3"/>
          <p:cNvSpPr txBox="1"/>
          <p:nvPr/>
        </p:nvSpPr>
        <p:spPr>
          <a:xfrm>
            <a:off x="3992358" y="3213834"/>
            <a:ext cx="10303285" cy="4248144"/>
          </a:xfrm>
          <a:prstGeom prst="rect">
            <a:avLst/>
          </a:prstGeom>
        </p:spPr>
        <p:txBody>
          <a:bodyPr lIns="0" tIns="0" rIns="0" bIns="0" rtlCol="0" anchor="t">
            <a:spAutoFit/>
          </a:bodyPr>
          <a:lstStyle/>
          <a:p>
            <a:pPr algn="ctr">
              <a:lnSpc>
                <a:spcPts val="15860"/>
              </a:lnSpc>
            </a:pPr>
            <a:r>
              <a:rPr lang="en-US" sz="19341">
                <a:solidFill>
                  <a:srgbClr val="FFFFFF"/>
                </a:solidFill>
                <a:latin typeface="Caveat Brush"/>
                <a:ea typeface="Caveat Brush"/>
                <a:cs typeface="Caveat Brush"/>
                <a:sym typeface="Caveat Brush"/>
              </a:rPr>
              <a:t>THANK YOU!</a:t>
            </a:r>
          </a:p>
        </p:txBody>
      </p:sp>
      <p:sp>
        <p:nvSpPr>
          <p:cNvPr id="4" name="Freeform 4"/>
          <p:cNvSpPr/>
          <p:nvPr/>
        </p:nvSpPr>
        <p:spPr>
          <a:xfrm rot="-825270">
            <a:off x="4314807" y="3981121"/>
            <a:ext cx="2168278" cy="4114800"/>
          </a:xfrm>
          <a:custGeom>
            <a:avLst/>
            <a:gdLst/>
            <a:ahLst/>
            <a:cxnLst/>
            <a:rect l="l" t="t" r="r" b="b"/>
            <a:pathLst>
              <a:path w="2168278" h="4114800">
                <a:moveTo>
                  <a:pt x="0" y="0"/>
                </a:moveTo>
                <a:lnTo>
                  <a:pt x="2168278" y="0"/>
                </a:lnTo>
                <a:lnTo>
                  <a:pt x="216827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697693" y="6879238"/>
            <a:ext cx="6892615" cy="1165479"/>
          </a:xfrm>
          <a:custGeom>
            <a:avLst/>
            <a:gdLst/>
            <a:ahLst/>
            <a:cxnLst/>
            <a:rect l="l" t="t" r="r" b="b"/>
            <a:pathLst>
              <a:path w="6892615" h="1165479">
                <a:moveTo>
                  <a:pt x="0" y="0"/>
                </a:moveTo>
                <a:lnTo>
                  <a:pt x="6892614" y="0"/>
                </a:lnTo>
                <a:lnTo>
                  <a:pt x="6892614" y="1165479"/>
                </a:lnTo>
                <a:lnTo>
                  <a:pt x="0" y="11654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428085" y="0"/>
            <a:ext cx="2486462" cy="2508984"/>
          </a:xfrm>
          <a:custGeom>
            <a:avLst/>
            <a:gdLst/>
            <a:ahLst/>
            <a:cxnLst/>
            <a:rect l="l" t="t" r="r" b="b"/>
            <a:pathLst>
              <a:path w="2486462" h="2508984">
                <a:moveTo>
                  <a:pt x="0" y="0"/>
                </a:moveTo>
                <a:lnTo>
                  <a:pt x="2486462" y="0"/>
                </a:lnTo>
                <a:lnTo>
                  <a:pt x="2486462" y="2508984"/>
                </a:lnTo>
                <a:lnTo>
                  <a:pt x="0" y="25089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0" y="8040383"/>
            <a:ext cx="2413968" cy="2435833"/>
          </a:xfrm>
          <a:custGeom>
            <a:avLst/>
            <a:gdLst/>
            <a:ahLst/>
            <a:cxnLst/>
            <a:rect l="l" t="t" r="r" b="b"/>
            <a:pathLst>
              <a:path w="2413968" h="2435833">
                <a:moveTo>
                  <a:pt x="0" y="0"/>
                </a:moveTo>
                <a:lnTo>
                  <a:pt x="2413968" y="0"/>
                </a:lnTo>
                <a:lnTo>
                  <a:pt x="2413968" y="2435834"/>
                </a:lnTo>
                <a:lnTo>
                  <a:pt x="0" y="2435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435" t="-23088" r="-4539" b="-26233"/>
            </a:stretch>
          </a:blipFill>
        </p:spPr>
      </p:sp>
      <p:sp>
        <p:nvSpPr>
          <p:cNvPr id="3" name="Freeform 3"/>
          <p:cNvSpPr/>
          <p:nvPr/>
        </p:nvSpPr>
        <p:spPr>
          <a:xfrm>
            <a:off x="14333867" y="6065863"/>
            <a:ext cx="2925433" cy="3192437"/>
          </a:xfrm>
          <a:custGeom>
            <a:avLst/>
            <a:gdLst/>
            <a:ahLst/>
            <a:cxnLst/>
            <a:rect l="l" t="t" r="r" b="b"/>
            <a:pathLst>
              <a:path w="2925433" h="3192437">
                <a:moveTo>
                  <a:pt x="0" y="0"/>
                </a:moveTo>
                <a:lnTo>
                  <a:pt x="2925433" y="0"/>
                </a:lnTo>
                <a:lnTo>
                  <a:pt x="2925433" y="3192437"/>
                </a:lnTo>
                <a:lnTo>
                  <a:pt x="0" y="31924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657867" y="5779834"/>
            <a:ext cx="4446248" cy="4114800"/>
          </a:xfrm>
          <a:custGeom>
            <a:avLst/>
            <a:gdLst/>
            <a:ahLst/>
            <a:cxnLst/>
            <a:rect l="l" t="t" r="r" b="b"/>
            <a:pathLst>
              <a:path w="4446248" h="4114800">
                <a:moveTo>
                  <a:pt x="4446248" y="0"/>
                </a:moveTo>
                <a:lnTo>
                  <a:pt x="0" y="0"/>
                </a:lnTo>
                <a:lnTo>
                  <a:pt x="0" y="4114800"/>
                </a:lnTo>
                <a:lnTo>
                  <a:pt x="4446248" y="4114800"/>
                </a:lnTo>
                <a:lnTo>
                  <a:pt x="444624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10627">
            <a:off x="4159108" y="1655827"/>
            <a:ext cx="9969784" cy="1825537"/>
          </a:xfrm>
          <a:prstGeom prst="rect">
            <a:avLst/>
          </a:prstGeom>
        </p:spPr>
        <p:txBody>
          <a:bodyPr lIns="0" tIns="0" rIns="0" bIns="0" rtlCol="0" anchor="t">
            <a:spAutoFit/>
          </a:bodyPr>
          <a:lstStyle/>
          <a:p>
            <a:pPr algn="ctr">
              <a:lnSpc>
                <a:spcPts val="14989"/>
              </a:lnSpc>
            </a:pPr>
            <a:r>
              <a:rPr lang="en-US" sz="10706">
                <a:solidFill>
                  <a:srgbClr val="FFFFFF"/>
                </a:solidFill>
                <a:latin typeface="Caveat Brush"/>
                <a:ea typeface="Caveat Brush"/>
                <a:cs typeface="Caveat Brush"/>
                <a:sym typeface="Caveat Brush"/>
              </a:rPr>
              <a:t>INTRODUCTION</a:t>
            </a:r>
          </a:p>
        </p:txBody>
      </p:sp>
      <p:sp>
        <p:nvSpPr>
          <p:cNvPr id="6" name="TextBox 6"/>
          <p:cNvSpPr txBox="1"/>
          <p:nvPr/>
        </p:nvSpPr>
        <p:spPr>
          <a:xfrm>
            <a:off x="3906556" y="4102961"/>
            <a:ext cx="10474887" cy="4265729"/>
          </a:xfrm>
          <a:prstGeom prst="rect">
            <a:avLst/>
          </a:prstGeom>
        </p:spPr>
        <p:txBody>
          <a:bodyPr lIns="0" tIns="0" rIns="0" bIns="0" rtlCol="0" anchor="t">
            <a:spAutoFit/>
          </a:bodyPr>
          <a:lstStyle/>
          <a:p>
            <a:pPr algn="ctr">
              <a:lnSpc>
                <a:spcPts val="4252"/>
              </a:lnSpc>
            </a:pPr>
            <a:r>
              <a:rPr lang="en-US" sz="3221">
                <a:solidFill>
                  <a:srgbClr val="FFFFFF"/>
                </a:solidFill>
                <a:latin typeface="Balsamiq Sans"/>
                <a:ea typeface="Balsamiq Sans"/>
                <a:cs typeface="Balsamiq Sans"/>
                <a:sym typeface="Balsamiq Sans"/>
              </a:rPr>
              <a:t>This report provides a comprehensive analysis of global terrorism incidents from 2000 to 2020. It is designed to offer key insights into the frequency, impact, and geographical distribution of terrorist activities worldwide. The data is sourced from the Global Terrorism Database (GTD), which is one of the most detailed and reliable datasets available on this subject.</a:t>
            </a:r>
          </a:p>
          <a:p>
            <a:pPr algn="ctr">
              <a:lnSpc>
                <a:spcPts val="4252"/>
              </a:lnSpc>
            </a:pPr>
            <a:endParaRPr lang="en-US" sz="3221">
              <a:solidFill>
                <a:srgbClr val="FFFFFF"/>
              </a:solidFill>
              <a:latin typeface="Balsamiq Sans"/>
              <a:ea typeface="Balsamiq Sans"/>
              <a:cs typeface="Balsamiq Sans"/>
              <a:sym typeface="Balsamiq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5724186" y="1457156"/>
            <a:ext cx="6839629" cy="2171582"/>
          </a:xfrm>
          <a:custGeom>
            <a:avLst/>
            <a:gdLst/>
            <a:ahLst/>
            <a:cxnLst/>
            <a:rect l="l" t="t" r="r" b="b"/>
            <a:pathLst>
              <a:path w="6839629" h="2171582">
                <a:moveTo>
                  <a:pt x="0" y="0"/>
                </a:moveTo>
                <a:lnTo>
                  <a:pt x="6839628" y="0"/>
                </a:lnTo>
                <a:lnTo>
                  <a:pt x="6839628" y="2171582"/>
                </a:lnTo>
                <a:lnTo>
                  <a:pt x="0" y="2171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39770">
            <a:off x="12653267" y="778853"/>
            <a:ext cx="994777" cy="1103774"/>
          </a:xfrm>
          <a:custGeom>
            <a:avLst/>
            <a:gdLst/>
            <a:ahLst/>
            <a:cxnLst/>
            <a:rect l="l" t="t" r="r" b="b"/>
            <a:pathLst>
              <a:path w="994777" h="1103774">
                <a:moveTo>
                  <a:pt x="0" y="0"/>
                </a:moveTo>
                <a:lnTo>
                  <a:pt x="994776" y="0"/>
                </a:lnTo>
                <a:lnTo>
                  <a:pt x="994776" y="1103775"/>
                </a:lnTo>
                <a:lnTo>
                  <a:pt x="0" y="1103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497562" y="4253113"/>
            <a:ext cx="15292876" cy="3244829"/>
          </a:xfrm>
          <a:prstGeom prst="rect">
            <a:avLst/>
          </a:prstGeom>
        </p:spPr>
        <p:txBody>
          <a:bodyPr lIns="0" tIns="0" rIns="0" bIns="0" rtlCol="0" anchor="t">
            <a:spAutoFit/>
          </a:bodyPr>
          <a:lstStyle/>
          <a:p>
            <a:pPr algn="l">
              <a:lnSpc>
                <a:spcPts val="4458"/>
              </a:lnSpc>
            </a:pPr>
            <a:r>
              <a:rPr lang="en-US" sz="3184">
                <a:solidFill>
                  <a:srgbClr val="FFFFFF"/>
                </a:solidFill>
                <a:latin typeface="Balsamiq Sans"/>
                <a:ea typeface="Balsamiq Sans"/>
                <a:cs typeface="Balsamiq Sans"/>
                <a:sym typeface="Balsamiq Sans"/>
              </a:rPr>
              <a:t>The primary purpose of this report is to help policymakers, analysts, researchers, and the general public understand the patterns and trends in global terrorism. By presenting the data in an interactive and visually engaging manner, this report aims to support informed decision-making and contribute to efforts in counter-terrorism and public safety.</a:t>
            </a:r>
          </a:p>
          <a:p>
            <a:pPr algn="l">
              <a:lnSpc>
                <a:spcPts val="3604"/>
              </a:lnSpc>
            </a:pPr>
            <a:endParaRPr lang="en-US" sz="3184">
              <a:solidFill>
                <a:srgbClr val="FFFFFF"/>
              </a:solidFill>
              <a:latin typeface="Balsamiq Sans"/>
              <a:ea typeface="Balsamiq Sans"/>
              <a:cs typeface="Balsamiq Sans"/>
              <a:sym typeface="Balsamiq Sans"/>
            </a:endParaRPr>
          </a:p>
        </p:txBody>
      </p:sp>
      <p:sp>
        <p:nvSpPr>
          <p:cNvPr id="6" name="TextBox 6"/>
          <p:cNvSpPr txBox="1"/>
          <p:nvPr/>
        </p:nvSpPr>
        <p:spPr>
          <a:xfrm>
            <a:off x="5582294" y="1503985"/>
            <a:ext cx="6839629" cy="1443575"/>
          </a:xfrm>
          <a:prstGeom prst="rect">
            <a:avLst/>
          </a:prstGeom>
        </p:spPr>
        <p:txBody>
          <a:bodyPr lIns="0" tIns="0" rIns="0" bIns="0" rtlCol="0" anchor="t">
            <a:spAutoFit/>
          </a:bodyPr>
          <a:lstStyle/>
          <a:p>
            <a:pPr algn="ctr">
              <a:lnSpc>
                <a:spcPts val="11782"/>
              </a:lnSpc>
              <a:spcBef>
                <a:spcPct val="0"/>
              </a:spcBef>
            </a:pPr>
            <a:r>
              <a:rPr lang="en-US" sz="8416">
                <a:solidFill>
                  <a:srgbClr val="FFFFFF"/>
                </a:solidFill>
                <a:latin typeface="Caveat Brush"/>
                <a:ea typeface="Caveat Brush"/>
                <a:cs typeface="Caveat Brush"/>
                <a:sym typeface="Caveat Brush"/>
              </a:rPr>
              <a:t>PURPOSE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888" b="-17888"/>
            </a:stretch>
          </a:blipFill>
        </p:spPr>
      </p:sp>
      <p:sp>
        <p:nvSpPr>
          <p:cNvPr id="3" name="TextBox 3"/>
          <p:cNvSpPr txBox="1"/>
          <p:nvPr/>
        </p:nvSpPr>
        <p:spPr>
          <a:xfrm>
            <a:off x="3645822" y="3551706"/>
            <a:ext cx="10474887" cy="4799129"/>
          </a:xfrm>
          <a:prstGeom prst="rect">
            <a:avLst/>
          </a:prstGeom>
        </p:spPr>
        <p:txBody>
          <a:bodyPr lIns="0" tIns="0" rIns="0" bIns="0" rtlCol="0" anchor="t">
            <a:spAutoFit/>
          </a:bodyPr>
          <a:lstStyle/>
          <a:p>
            <a:pPr algn="ctr">
              <a:lnSpc>
                <a:spcPts val="4252"/>
              </a:lnSpc>
            </a:pPr>
            <a:r>
              <a:rPr lang="en-US" sz="3221">
                <a:solidFill>
                  <a:srgbClr val="FFFFF4"/>
                </a:solidFill>
                <a:latin typeface="Balsamiq Sans"/>
                <a:ea typeface="Balsamiq Sans"/>
                <a:cs typeface="Balsamiq Sans"/>
                <a:sym typeface="Balsamiq Sans"/>
              </a:rPr>
              <a:t> Quick access of essential figures such as the total number of incidents, casualties, and the most affected regions</a:t>
            </a:r>
          </a:p>
          <a:p>
            <a:pPr algn="ctr">
              <a:lnSpc>
                <a:spcPts val="4252"/>
              </a:lnSpc>
            </a:pPr>
            <a:r>
              <a:rPr lang="en-US" sz="3221">
                <a:solidFill>
                  <a:srgbClr val="FFFFF4"/>
                </a:solidFill>
                <a:latin typeface="Balsamiq Sans"/>
                <a:ea typeface="Balsamiq Sans"/>
                <a:cs typeface="Balsamiq Sans"/>
                <a:sym typeface="Balsamiq Sans"/>
              </a:rPr>
              <a:t>Analyze how terrorism activities have evolved over the decades, identifying periods of significant change.</a:t>
            </a:r>
          </a:p>
          <a:p>
            <a:pPr algn="ctr">
              <a:lnSpc>
                <a:spcPts val="4252"/>
              </a:lnSpc>
            </a:pPr>
            <a:endParaRPr lang="en-US" sz="3221">
              <a:solidFill>
                <a:srgbClr val="FFFFF4"/>
              </a:solidFill>
              <a:latin typeface="Balsamiq Sans"/>
              <a:ea typeface="Balsamiq Sans"/>
              <a:cs typeface="Balsamiq Sans"/>
              <a:sym typeface="Balsamiq Sans"/>
            </a:endParaRPr>
          </a:p>
          <a:p>
            <a:pPr algn="ctr">
              <a:lnSpc>
                <a:spcPts val="4252"/>
              </a:lnSpc>
            </a:pPr>
            <a:r>
              <a:rPr lang="en-US" sz="3221">
                <a:solidFill>
                  <a:srgbClr val="FFFFF4"/>
                </a:solidFill>
                <a:latin typeface="Balsamiq Sans"/>
                <a:ea typeface="Balsamiq Sans"/>
                <a:cs typeface="Balsamiq Sans"/>
                <a:sym typeface="Balsamiq Sans"/>
              </a:rPr>
              <a:t>Visualize the global distribution of terrorism incidents to identify hotspots and regional patterns.</a:t>
            </a:r>
          </a:p>
          <a:p>
            <a:pPr algn="ctr">
              <a:lnSpc>
                <a:spcPts val="4252"/>
              </a:lnSpc>
            </a:pPr>
            <a:endParaRPr lang="en-US" sz="3221">
              <a:solidFill>
                <a:srgbClr val="FFFFF4"/>
              </a:solidFill>
              <a:latin typeface="Balsamiq Sans"/>
              <a:ea typeface="Balsamiq Sans"/>
              <a:cs typeface="Balsamiq Sans"/>
              <a:sym typeface="Balsamiq Sans"/>
            </a:endParaRPr>
          </a:p>
        </p:txBody>
      </p:sp>
      <p:grpSp>
        <p:nvGrpSpPr>
          <p:cNvPr id="4" name="Group 4"/>
          <p:cNvGrpSpPr/>
          <p:nvPr/>
        </p:nvGrpSpPr>
        <p:grpSpPr>
          <a:xfrm>
            <a:off x="6037537" y="0"/>
            <a:ext cx="6212926" cy="3394730"/>
            <a:chOff x="0" y="0"/>
            <a:chExt cx="8283901" cy="4526306"/>
          </a:xfrm>
        </p:grpSpPr>
        <p:sp>
          <p:nvSpPr>
            <p:cNvPr id="5" name="Freeform 5"/>
            <p:cNvSpPr/>
            <p:nvPr/>
          </p:nvSpPr>
          <p:spPr>
            <a:xfrm>
              <a:off x="0" y="1896168"/>
              <a:ext cx="8283901" cy="2630139"/>
            </a:xfrm>
            <a:custGeom>
              <a:avLst/>
              <a:gdLst/>
              <a:ahLst/>
              <a:cxnLst/>
              <a:rect l="l" t="t" r="r" b="b"/>
              <a:pathLst>
                <a:path w="8283901" h="2630139">
                  <a:moveTo>
                    <a:pt x="0" y="0"/>
                  </a:moveTo>
                  <a:lnTo>
                    <a:pt x="8283901" y="0"/>
                  </a:lnTo>
                  <a:lnTo>
                    <a:pt x="8283901" y="2630138"/>
                  </a:lnTo>
                  <a:lnTo>
                    <a:pt x="0" y="26301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rot="9985">
              <a:off x="6465" y="-160431"/>
              <a:ext cx="7593110" cy="4264138"/>
            </a:xfrm>
            <a:prstGeom prst="rect">
              <a:avLst/>
            </a:prstGeom>
          </p:spPr>
          <p:txBody>
            <a:bodyPr lIns="0" tIns="0" rIns="0" bIns="0" rtlCol="0" anchor="t">
              <a:spAutoFit/>
            </a:bodyPr>
            <a:lstStyle/>
            <a:p>
              <a:pPr algn="ctr">
                <a:lnSpc>
                  <a:spcPts val="13199"/>
                </a:lnSpc>
              </a:pPr>
              <a:r>
                <a:rPr lang="en-US" sz="9428">
                  <a:solidFill>
                    <a:srgbClr val="FFFFFF"/>
                  </a:solidFill>
                  <a:latin typeface="Caveat Brush"/>
                  <a:ea typeface="Caveat Brush"/>
                  <a:cs typeface="Caveat Brush"/>
                  <a:sym typeface="Caveat Brush"/>
                </a:rPr>
                <a:t>KEY FEATURES</a:t>
              </a:r>
            </a:p>
          </p:txBody>
        </p:sp>
        <p:sp>
          <p:nvSpPr>
            <p:cNvPr id="7" name="Freeform 7"/>
            <p:cNvSpPr/>
            <p:nvPr/>
          </p:nvSpPr>
          <p:spPr>
            <a:xfrm>
              <a:off x="1020798" y="168337"/>
              <a:ext cx="6242306" cy="1981932"/>
            </a:xfrm>
            <a:custGeom>
              <a:avLst/>
              <a:gdLst/>
              <a:ahLst/>
              <a:cxnLst/>
              <a:rect l="l" t="t" r="r" b="b"/>
              <a:pathLst>
                <a:path w="6242306" h="1981932">
                  <a:moveTo>
                    <a:pt x="0" y="0"/>
                  </a:moveTo>
                  <a:lnTo>
                    <a:pt x="6242305" y="0"/>
                  </a:lnTo>
                  <a:lnTo>
                    <a:pt x="6242305" y="1981932"/>
                  </a:lnTo>
                  <a:lnTo>
                    <a:pt x="0" y="1981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Freeform 8"/>
          <p:cNvSpPr/>
          <p:nvPr/>
        </p:nvSpPr>
        <p:spPr>
          <a:xfrm>
            <a:off x="14546383" y="6297775"/>
            <a:ext cx="2712917" cy="2960525"/>
          </a:xfrm>
          <a:custGeom>
            <a:avLst/>
            <a:gdLst/>
            <a:ahLst/>
            <a:cxnLst/>
            <a:rect l="l" t="t" r="r" b="b"/>
            <a:pathLst>
              <a:path w="2712917" h="2960525">
                <a:moveTo>
                  <a:pt x="0" y="0"/>
                </a:moveTo>
                <a:lnTo>
                  <a:pt x="2712917" y="0"/>
                </a:lnTo>
                <a:lnTo>
                  <a:pt x="2712917" y="2960525"/>
                </a:lnTo>
                <a:lnTo>
                  <a:pt x="0" y="296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flipH="1">
            <a:off x="563056" y="6117782"/>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001198" y="4441720"/>
            <a:ext cx="5791901" cy="425380"/>
          </a:xfrm>
          <a:prstGeom prst="rect">
            <a:avLst/>
          </a:prstGeom>
        </p:spPr>
        <p:txBody>
          <a:bodyPr lIns="0" tIns="0" rIns="0" bIns="0" rtlCol="0" anchor="t">
            <a:spAutoFit/>
          </a:bodyPr>
          <a:lstStyle/>
          <a:p>
            <a:pPr algn="ctr">
              <a:lnSpc>
                <a:spcPts val="3404"/>
              </a:lnSpc>
            </a:pPr>
            <a:endParaRPr/>
          </a:p>
        </p:txBody>
      </p:sp>
      <p:grpSp>
        <p:nvGrpSpPr>
          <p:cNvPr id="5" name="Group 5"/>
          <p:cNvGrpSpPr/>
          <p:nvPr/>
        </p:nvGrpSpPr>
        <p:grpSpPr>
          <a:xfrm>
            <a:off x="4897148" y="1028700"/>
            <a:ext cx="7325111" cy="1845257"/>
            <a:chOff x="0" y="0"/>
            <a:chExt cx="9766815" cy="2460343"/>
          </a:xfrm>
        </p:grpSpPr>
        <p:sp>
          <p:nvSpPr>
            <p:cNvPr id="6" name="Freeform 6"/>
            <p:cNvSpPr/>
            <p:nvPr/>
          </p:nvSpPr>
          <p:spPr>
            <a:xfrm>
              <a:off x="1162707" y="0"/>
              <a:ext cx="7749111" cy="2460343"/>
            </a:xfrm>
            <a:custGeom>
              <a:avLst/>
              <a:gdLst/>
              <a:ahLst/>
              <a:cxnLst/>
              <a:rect l="l" t="t" r="r" b="b"/>
              <a:pathLst>
                <a:path w="7749111" h="2460343">
                  <a:moveTo>
                    <a:pt x="0" y="0"/>
                  </a:moveTo>
                  <a:lnTo>
                    <a:pt x="7749111" y="0"/>
                  </a:lnTo>
                  <a:lnTo>
                    <a:pt x="7749111" y="2460343"/>
                  </a:lnTo>
                  <a:lnTo>
                    <a:pt x="0" y="24603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rot="9985">
              <a:off x="2766" y="-166802"/>
              <a:ext cx="9761282" cy="2099932"/>
            </a:xfrm>
            <a:prstGeom prst="rect">
              <a:avLst/>
            </a:prstGeom>
          </p:spPr>
          <p:txBody>
            <a:bodyPr lIns="0" tIns="0" rIns="0" bIns="0" rtlCol="0" anchor="t">
              <a:spAutoFit/>
            </a:bodyPr>
            <a:lstStyle/>
            <a:p>
              <a:pPr algn="ctr">
                <a:lnSpc>
                  <a:spcPts val="13246"/>
                </a:lnSpc>
              </a:pPr>
              <a:r>
                <a:rPr lang="en-US" sz="9461">
                  <a:solidFill>
                    <a:srgbClr val="FFFFFF"/>
                  </a:solidFill>
                  <a:latin typeface="Caveat Brush"/>
                  <a:ea typeface="Caveat Brush"/>
                  <a:cs typeface="Caveat Brush"/>
                  <a:sym typeface="Caveat Brush"/>
                </a:rPr>
                <a:t>THE DATA</a:t>
              </a:r>
            </a:p>
          </p:txBody>
        </p:sp>
      </p:grpSp>
      <p:sp>
        <p:nvSpPr>
          <p:cNvPr id="8" name="TextBox 8"/>
          <p:cNvSpPr txBox="1"/>
          <p:nvPr/>
        </p:nvSpPr>
        <p:spPr>
          <a:xfrm>
            <a:off x="511743" y="4422670"/>
            <a:ext cx="17292381" cy="2090618"/>
          </a:xfrm>
          <a:prstGeom prst="rect">
            <a:avLst/>
          </a:prstGeom>
        </p:spPr>
        <p:txBody>
          <a:bodyPr lIns="0" tIns="0" rIns="0" bIns="0" rtlCol="0" anchor="t">
            <a:spAutoFit/>
          </a:bodyPr>
          <a:lstStyle/>
          <a:p>
            <a:pPr algn="ctr">
              <a:lnSpc>
                <a:spcPts val="4229"/>
              </a:lnSpc>
              <a:spcBef>
                <a:spcPct val="0"/>
              </a:spcBef>
            </a:pPr>
            <a:r>
              <a:rPr lang="en-US" sz="3021">
                <a:solidFill>
                  <a:srgbClr val="FFFFFF"/>
                </a:solidFill>
                <a:latin typeface="Caveat Brush"/>
                <a:ea typeface="Caveat Brush"/>
                <a:cs typeface="Caveat Brush"/>
                <a:sym typeface="Caveat Brush"/>
              </a:rPr>
              <a:t>THE GLOBAL TERRORISM DATABASE (GTD) IS A COMPREHENSIVE DATASET THAT INCLUDES INFORMATION ON TERRORIST INCIDENTS WORLDWIDE FROM 1970 TO 2020. IT IS MAINTAINED BY THE NATIONAL CONSORTIUM FOR THE STUDY OF TERRORISM AND RESPONSES TO TERRORISM (START) AND IS WIDELY USED FOR RESEARCH AND ANALYSIS IN THE FIELD OF COUNTER-TERRORISM AND PUBLIC SAFETY.</a:t>
            </a:r>
          </a:p>
        </p:txBody>
      </p:sp>
      <p:sp>
        <p:nvSpPr>
          <p:cNvPr id="9" name="TextBox 9"/>
          <p:cNvSpPr txBox="1"/>
          <p:nvPr/>
        </p:nvSpPr>
        <p:spPr>
          <a:xfrm>
            <a:off x="13608810" y="3654178"/>
            <a:ext cx="9525" cy="580390"/>
          </a:xfrm>
          <a:prstGeom prst="rect">
            <a:avLst/>
          </a:prstGeom>
        </p:spPr>
        <p:txBody>
          <a:bodyPr lIns="0" tIns="0" rIns="0" bIns="0" rtlCol="0" anchor="t">
            <a:spAutoFit/>
          </a:bodyPr>
          <a:lstStyle/>
          <a:p>
            <a:pPr algn="ctr">
              <a:lnSpc>
                <a:spcPts val="4759"/>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001198" y="4441720"/>
            <a:ext cx="5791901" cy="425380"/>
          </a:xfrm>
          <a:prstGeom prst="rect">
            <a:avLst/>
          </a:prstGeom>
        </p:spPr>
        <p:txBody>
          <a:bodyPr lIns="0" tIns="0" rIns="0" bIns="0" rtlCol="0" anchor="t">
            <a:spAutoFit/>
          </a:bodyPr>
          <a:lstStyle/>
          <a:p>
            <a:pPr algn="ctr">
              <a:lnSpc>
                <a:spcPts val="3404"/>
              </a:lnSpc>
            </a:pPr>
            <a:endParaRPr/>
          </a:p>
        </p:txBody>
      </p:sp>
      <p:sp>
        <p:nvSpPr>
          <p:cNvPr id="5" name="TextBox 5"/>
          <p:cNvSpPr txBox="1"/>
          <p:nvPr/>
        </p:nvSpPr>
        <p:spPr>
          <a:xfrm>
            <a:off x="1368306" y="556798"/>
            <a:ext cx="14874107" cy="13021346"/>
          </a:xfrm>
          <a:prstGeom prst="rect">
            <a:avLst/>
          </a:prstGeom>
        </p:spPr>
        <p:txBody>
          <a:bodyPr lIns="0" tIns="0" rIns="0" bIns="0" rtlCol="0" anchor="t">
            <a:spAutoFit/>
          </a:bodyPr>
          <a:lstStyle/>
          <a:p>
            <a:pPr algn="ctr">
              <a:lnSpc>
                <a:spcPts val="3637"/>
              </a:lnSpc>
            </a:pPr>
            <a:endParaRPr/>
          </a:p>
          <a:p>
            <a:pPr algn="ctr">
              <a:lnSpc>
                <a:spcPts val="3919"/>
              </a:lnSpc>
            </a:pPr>
            <a:r>
              <a:rPr lang="en-US" sz="2799" u="sng">
                <a:solidFill>
                  <a:srgbClr val="FFFFFF"/>
                </a:solidFill>
                <a:latin typeface="Caveat Brush"/>
                <a:ea typeface="Caveat Brush"/>
                <a:cs typeface="Caveat Brush"/>
                <a:sym typeface="Caveat Brush"/>
              </a:rPr>
              <a:t>INCIDENT INFORMATION</a:t>
            </a:r>
            <a:r>
              <a:rPr lang="en-US" sz="2799">
                <a:solidFill>
                  <a:srgbClr val="FFFFFF"/>
                </a:solidFill>
                <a:latin typeface="Caveat Brush"/>
                <a:ea typeface="Caveat Brush"/>
                <a:cs typeface="Caveat Brush"/>
                <a:sym typeface="Caveat Brush"/>
              </a:rPr>
              <a:t>:</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eventid: Unique identifier for each incident.</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COUNTRY: COUNTRY WHERE THE INCIDENT OCCURRED.</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REGION: REGION WHERE THE INCIDENT OCCURRED.</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CITY: CITY WHERE THE INCIDENT OCCURRED.</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DATE:DATE OF INCIDENT</a:t>
            </a:r>
          </a:p>
          <a:p>
            <a:pPr marL="604519" lvl="1" indent="-302260" algn="ctr">
              <a:lnSpc>
                <a:spcPts val="3919"/>
              </a:lnSpc>
              <a:buFont typeface="Arial"/>
              <a:buChar char="•"/>
            </a:pPr>
            <a:endParaRPr lang="en-US" sz="2799">
              <a:solidFill>
                <a:srgbClr val="FFFFFF"/>
              </a:solidFill>
              <a:latin typeface="Caveat Brush"/>
              <a:ea typeface="Caveat Brush"/>
              <a:cs typeface="Caveat Brush"/>
              <a:sym typeface="Caveat Brush"/>
            </a:endParaRPr>
          </a:p>
          <a:p>
            <a:pPr marL="604519" lvl="1" indent="-302260" algn="ctr">
              <a:lnSpc>
                <a:spcPts val="3919"/>
              </a:lnSpc>
              <a:buFont typeface="Arial"/>
              <a:buChar char="•"/>
            </a:pPr>
            <a:r>
              <a:rPr lang="en-US" sz="2799" u="sng">
                <a:solidFill>
                  <a:srgbClr val="FFFFFF"/>
                </a:solidFill>
                <a:latin typeface="Caveat Brush"/>
                <a:ea typeface="Caveat Brush"/>
                <a:cs typeface="Caveat Brush"/>
                <a:sym typeface="Caveat Brush"/>
              </a:rPr>
              <a:t>ATTACK INFORMATION:</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ATTACKTYPE: TYPE OF ATTACK (E.G., BOMBING, ARMED ASSAULT).</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WEAPTYPE: TYPE OF WEAPON USED.</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WEAPON SUBTYPE: DESCRIPTION OF THE WEAPON TYPE.</a:t>
            </a:r>
          </a:p>
          <a:p>
            <a:pPr marL="604519" lvl="1" indent="-302260" algn="ctr">
              <a:lnSpc>
                <a:spcPts val="3919"/>
              </a:lnSpc>
              <a:buFont typeface="Arial"/>
              <a:buChar char="•"/>
            </a:pPr>
            <a:endParaRPr lang="en-US" sz="2799">
              <a:solidFill>
                <a:srgbClr val="FFFFFF"/>
              </a:solidFill>
              <a:latin typeface="Caveat Brush"/>
              <a:ea typeface="Caveat Brush"/>
              <a:cs typeface="Caveat Brush"/>
              <a:sym typeface="Caveat Brush"/>
            </a:endParaRPr>
          </a:p>
          <a:p>
            <a:pPr marL="604519" lvl="1" indent="-302260" algn="ctr">
              <a:lnSpc>
                <a:spcPts val="3919"/>
              </a:lnSpc>
              <a:buFont typeface="Arial"/>
              <a:buChar char="•"/>
            </a:pPr>
            <a:r>
              <a:rPr lang="en-US" sz="2799" u="sng">
                <a:solidFill>
                  <a:srgbClr val="FFFFFF"/>
                </a:solidFill>
                <a:latin typeface="Caveat Brush"/>
                <a:ea typeface="Caveat Brush"/>
                <a:cs typeface="Caveat Brush"/>
                <a:sym typeface="Caveat Brush"/>
              </a:rPr>
              <a:t>TARGET INFORMATION:</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TARGTYPE: TYPE OF TARGET (E.G., GOVERNMENT, CIVILIANS).</a:t>
            </a:r>
          </a:p>
          <a:p>
            <a:pPr marL="604519" lvl="1" indent="-302260" algn="ctr">
              <a:lnSpc>
                <a:spcPts val="3919"/>
              </a:lnSpc>
              <a:buFont typeface="Arial"/>
              <a:buChar char="•"/>
            </a:pPr>
            <a:endParaRPr lang="en-US" sz="2799">
              <a:solidFill>
                <a:srgbClr val="FFFFFF"/>
              </a:solidFill>
              <a:latin typeface="Caveat Brush"/>
              <a:ea typeface="Caveat Brush"/>
              <a:cs typeface="Caveat Brush"/>
              <a:sym typeface="Caveat Brush"/>
            </a:endParaRPr>
          </a:p>
          <a:p>
            <a:pPr marL="604519" lvl="1" indent="-302260" algn="ctr">
              <a:lnSpc>
                <a:spcPts val="3919"/>
              </a:lnSpc>
              <a:buFont typeface="Arial"/>
              <a:buChar char="•"/>
            </a:pPr>
            <a:r>
              <a:rPr lang="en-US" sz="2799" u="sng">
                <a:solidFill>
                  <a:srgbClr val="FFFFFF"/>
                </a:solidFill>
                <a:latin typeface="Caveat Brush"/>
                <a:ea typeface="Caveat Brush"/>
                <a:cs typeface="Caveat Brush"/>
                <a:sym typeface="Caveat Brush"/>
              </a:rPr>
              <a:t>CASUALTIES AND CONSEQUENCES:</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KILL: NUMBER OF PEOPLE KILLED IN THE INCIDENT.</a:t>
            </a:r>
          </a:p>
          <a:p>
            <a:pPr marL="604519" lvl="1" indent="-302260" algn="ctr">
              <a:lnSpc>
                <a:spcPts val="3919"/>
              </a:lnSpc>
              <a:buFont typeface="Arial"/>
              <a:buChar char="•"/>
            </a:pPr>
            <a:r>
              <a:rPr lang="en-US" sz="2799">
                <a:solidFill>
                  <a:srgbClr val="FFFFFF"/>
                </a:solidFill>
                <a:latin typeface="Caveat Brush"/>
                <a:ea typeface="Caveat Brush"/>
                <a:cs typeface="Caveat Brush"/>
                <a:sym typeface="Caveat Brush"/>
              </a:rPr>
              <a:t>WOUNDED: NUMBER OF PEOPLE WOUNDED IN THE INCIDENT.</a:t>
            </a:r>
          </a:p>
          <a:p>
            <a:pPr marL="561031" lvl="1" indent="-280516" algn="ctr">
              <a:lnSpc>
                <a:spcPts val="3637"/>
              </a:lnSpc>
              <a:buFont typeface="Arial"/>
              <a:buChar char="•"/>
            </a:pPr>
            <a:endParaRPr lang="en-US" sz="2799">
              <a:solidFill>
                <a:srgbClr val="FFFFFF"/>
              </a:solidFill>
              <a:latin typeface="Caveat Brush"/>
              <a:ea typeface="Caveat Brush"/>
              <a:cs typeface="Caveat Brush"/>
              <a:sym typeface="Caveat Brush"/>
            </a:endParaRPr>
          </a:p>
          <a:p>
            <a:pPr marL="561031" lvl="1" indent="-280516" algn="ctr">
              <a:lnSpc>
                <a:spcPts val="3637"/>
              </a:lnSpc>
              <a:buFont typeface="Arial"/>
              <a:buChar char="•"/>
            </a:pPr>
            <a:endParaRPr lang="en-US" sz="2799">
              <a:solidFill>
                <a:srgbClr val="FFFFFF"/>
              </a:solidFill>
              <a:latin typeface="Caveat Brush"/>
              <a:ea typeface="Caveat Brush"/>
              <a:cs typeface="Caveat Brush"/>
              <a:sym typeface="Caveat Brush"/>
            </a:endParaRPr>
          </a:p>
          <a:p>
            <a:pPr marL="561031" lvl="1" indent="-280516" algn="ctr">
              <a:lnSpc>
                <a:spcPts val="3637"/>
              </a:lnSpc>
              <a:buFont typeface="Arial"/>
              <a:buChar char="•"/>
            </a:pPr>
            <a:endParaRPr lang="en-US" sz="2799">
              <a:solidFill>
                <a:srgbClr val="FFFFFF"/>
              </a:solidFill>
              <a:latin typeface="Caveat Brush"/>
              <a:ea typeface="Caveat Brush"/>
              <a:cs typeface="Caveat Brush"/>
              <a:sym typeface="Caveat Brush"/>
            </a:endParaRPr>
          </a:p>
          <a:p>
            <a:pPr algn="ctr">
              <a:lnSpc>
                <a:spcPts val="3637"/>
              </a:lnSpc>
            </a:pPr>
            <a:endParaRPr lang="en-US" sz="2799">
              <a:solidFill>
                <a:srgbClr val="FFFFFF"/>
              </a:solidFill>
              <a:latin typeface="Caveat Brush"/>
              <a:ea typeface="Caveat Brush"/>
              <a:cs typeface="Caveat Brush"/>
              <a:sym typeface="Caveat Brush"/>
            </a:endParaRPr>
          </a:p>
          <a:p>
            <a:pPr marL="561031" lvl="1" indent="-280516" algn="ctr">
              <a:lnSpc>
                <a:spcPts val="3637"/>
              </a:lnSpc>
              <a:buFont typeface="Arial"/>
              <a:buChar char="•"/>
            </a:pPr>
            <a:endParaRPr lang="en-US" sz="2799">
              <a:solidFill>
                <a:srgbClr val="FFFFFF"/>
              </a:solidFill>
              <a:latin typeface="Caveat Brush"/>
              <a:ea typeface="Caveat Brush"/>
              <a:cs typeface="Caveat Brush"/>
              <a:sym typeface="Caveat Brush"/>
            </a:endParaRPr>
          </a:p>
          <a:p>
            <a:pPr marL="561031" lvl="1" indent="-280516" algn="ctr">
              <a:lnSpc>
                <a:spcPts val="3637"/>
              </a:lnSpc>
              <a:buFont typeface="Arial"/>
              <a:buChar char="•"/>
            </a:pPr>
            <a:endParaRPr lang="en-US" sz="2799">
              <a:solidFill>
                <a:srgbClr val="FFFFFF"/>
              </a:solidFill>
              <a:latin typeface="Caveat Brush"/>
              <a:ea typeface="Caveat Brush"/>
              <a:cs typeface="Caveat Brush"/>
              <a:sym typeface="Caveat Brush"/>
            </a:endParaRPr>
          </a:p>
          <a:p>
            <a:pPr algn="ctr">
              <a:lnSpc>
                <a:spcPts val="3637"/>
              </a:lnSpc>
            </a:pPr>
            <a:r>
              <a:rPr lang="en-US" sz="2598">
                <a:solidFill>
                  <a:srgbClr val="FFFFFF"/>
                </a:solidFill>
                <a:latin typeface="Caveat Brush"/>
                <a:ea typeface="Caveat Brush"/>
                <a:cs typeface="Caveat Brush"/>
                <a:sym typeface="Caveat Brush"/>
              </a:rPr>
              <a:t>        </a:t>
            </a:r>
          </a:p>
          <a:p>
            <a:pPr algn="ctr">
              <a:lnSpc>
                <a:spcPts val="3637"/>
              </a:lnSpc>
              <a:spcBef>
                <a:spcPct val="0"/>
              </a:spcBef>
            </a:pPr>
            <a:endParaRPr lang="en-US" sz="2598">
              <a:solidFill>
                <a:srgbClr val="FFFFFF"/>
              </a:solidFill>
              <a:latin typeface="Caveat Brush"/>
              <a:ea typeface="Caveat Brush"/>
              <a:cs typeface="Caveat Brush"/>
              <a:sym typeface="Caveat Brush"/>
            </a:endParaRPr>
          </a:p>
        </p:txBody>
      </p:sp>
      <p:sp>
        <p:nvSpPr>
          <p:cNvPr id="6" name="TextBox 6"/>
          <p:cNvSpPr txBox="1"/>
          <p:nvPr/>
        </p:nvSpPr>
        <p:spPr>
          <a:xfrm>
            <a:off x="13608810" y="3654178"/>
            <a:ext cx="9525" cy="580390"/>
          </a:xfrm>
          <a:prstGeom prst="rect">
            <a:avLst/>
          </a:prstGeom>
        </p:spPr>
        <p:txBody>
          <a:bodyPr lIns="0" tIns="0" rIns="0" bIns="0" rtlCol="0" anchor="t">
            <a:spAutoFit/>
          </a:bodyPr>
          <a:lstStyle/>
          <a:p>
            <a:pPr algn="ctr">
              <a:lnSpc>
                <a:spcPts val="4759"/>
              </a:lnSpc>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414946" y="-254854"/>
            <a:ext cx="4307353" cy="3344072"/>
          </a:xfrm>
          <a:custGeom>
            <a:avLst/>
            <a:gdLst/>
            <a:ahLst/>
            <a:cxnLst/>
            <a:rect l="l" t="t" r="r" b="b"/>
            <a:pathLst>
              <a:path w="4307353" h="3344072">
                <a:moveTo>
                  <a:pt x="0" y="0"/>
                </a:moveTo>
                <a:lnTo>
                  <a:pt x="4307353" y="0"/>
                </a:lnTo>
                <a:lnTo>
                  <a:pt x="4307353" y="3344072"/>
                </a:lnTo>
                <a:lnTo>
                  <a:pt x="0" y="33440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721478" y="0"/>
            <a:ext cx="8170831" cy="2380176"/>
            <a:chOff x="0" y="0"/>
            <a:chExt cx="10894441" cy="3173568"/>
          </a:xfrm>
        </p:grpSpPr>
        <p:sp>
          <p:nvSpPr>
            <p:cNvPr id="5" name="Freeform 5"/>
            <p:cNvSpPr/>
            <p:nvPr/>
          </p:nvSpPr>
          <p:spPr>
            <a:xfrm>
              <a:off x="449475" y="0"/>
              <a:ext cx="9995491" cy="3173568"/>
            </a:xfrm>
            <a:custGeom>
              <a:avLst/>
              <a:gdLst/>
              <a:ahLst/>
              <a:cxnLst/>
              <a:rect l="l" t="t" r="r" b="b"/>
              <a:pathLst>
                <a:path w="9995491" h="3173568">
                  <a:moveTo>
                    <a:pt x="0" y="0"/>
                  </a:moveTo>
                  <a:lnTo>
                    <a:pt x="9995491" y="0"/>
                  </a:lnTo>
                  <a:lnTo>
                    <a:pt x="9995491" y="3173568"/>
                  </a:lnTo>
                  <a:lnTo>
                    <a:pt x="0" y="3173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0" y="437723"/>
              <a:ext cx="10894441" cy="2079368"/>
            </a:xfrm>
            <a:prstGeom prst="rect">
              <a:avLst/>
            </a:prstGeom>
          </p:spPr>
          <p:txBody>
            <a:bodyPr lIns="0" tIns="0" rIns="0" bIns="0" rtlCol="0" anchor="t">
              <a:spAutoFit/>
            </a:bodyPr>
            <a:lstStyle/>
            <a:p>
              <a:pPr algn="ctr">
                <a:lnSpc>
                  <a:spcPts val="13102"/>
                </a:lnSpc>
              </a:pPr>
              <a:r>
                <a:rPr lang="en-US" sz="9358">
                  <a:solidFill>
                    <a:srgbClr val="FFFFFF"/>
                  </a:solidFill>
                  <a:latin typeface="Caveat Brush"/>
                  <a:ea typeface="Caveat Brush"/>
                  <a:cs typeface="Caveat Brush"/>
                  <a:sym typeface="Caveat Brush"/>
                </a:rPr>
                <a:t>CONCLUSIONS</a:t>
              </a:r>
            </a:p>
          </p:txBody>
        </p:sp>
      </p:grpSp>
      <p:sp>
        <p:nvSpPr>
          <p:cNvPr id="7" name="TextBox 7"/>
          <p:cNvSpPr txBox="1"/>
          <p:nvPr/>
        </p:nvSpPr>
        <p:spPr>
          <a:xfrm>
            <a:off x="681298" y="4341686"/>
            <a:ext cx="9331500" cy="5434330"/>
          </a:xfrm>
          <a:prstGeom prst="rect">
            <a:avLst/>
          </a:prstGeom>
        </p:spPr>
        <p:txBody>
          <a:bodyPr lIns="0" tIns="0" rIns="0" bIns="0" rtlCol="0" anchor="t">
            <a:spAutoFit/>
          </a:bodyPr>
          <a:lstStyle/>
          <a:p>
            <a:pPr marL="604519" lvl="1" indent="-302260" algn="l">
              <a:lnSpc>
                <a:spcPts val="3919"/>
              </a:lnSpc>
              <a:buFont typeface="Arial"/>
              <a:buChar char="•"/>
            </a:pPr>
            <a:r>
              <a:rPr lang="en-US" sz="2799" u="sng">
                <a:solidFill>
                  <a:srgbClr val="FFFFFF"/>
                </a:solidFill>
                <a:latin typeface="Balsamiq Sans"/>
                <a:ea typeface="Balsamiq Sans"/>
                <a:cs typeface="Balsamiq Sans"/>
                <a:sym typeface="Balsamiq Sans"/>
              </a:rPr>
              <a:t>Increase in Incidents</a:t>
            </a:r>
            <a:r>
              <a:rPr lang="en-US" sz="2799">
                <a:solidFill>
                  <a:srgbClr val="FFFFFF"/>
                </a:solidFill>
                <a:latin typeface="Balsamiq Sans"/>
                <a:ea typeface="Balsamiq Sans"/>
                <a:cs typeface="Balsamiq Sans"/>
                <a:sym typeface="Balsamiq Sans"/>
              </a:rPr>
              <a:t>: There has been a noticeable increase in the number of terrorist incidents over the decades, especially during the 2010 to 2020. This trend could be correlated with global geopolitical events, regional conflicts, and the rise of various terrorist organizations.</a:t>
            </a:r>
          </a:p>
          <a:p>
            <a:pPr marL="604519" lvl="1" indent="-302260" algn="l">
              <a:lnSpc>
                <a:spcPts val="3919"/>
              </a:lnSpc>
              <a:buFont typeface="Arial"/>
              <a:buChar char="•"/>
            </a:pPr>
            <a:r>
              <a:rPr lang="en-US" sz="2799" u="sng">
                <a:solidFill>
                  <a:srgbClr val="FFFFFF"/>
                </a:solidFill>
                <a:latin typeface="Balsamiq Sans"/>
                <a:ea typeface="Balsamiq Sans"/>
                <a:cs typeface="Balsamiq Sans"/>
                <a:sym typeface="Balsamiq Sans"/>
              </a:rPr>
              <a:t>Peak Periods</a:t>
            </a:r>
            <a:r>
              <a:rPr lang="en-US" sz="2799">
                <a:solidFill>
                  <a:srgbClr val="FFFFFF"/>
                </a:solidFill>
                <a:latin typeface="Balsamiq Sans"/>
                <a:ea typeface="Balsamiq Sans"/>
                <a:cs typeface="Balsamiq Sans"/>
                <a:sym typeface="Balsamiq Sans"/>
              </a:rPr>
              <a:t>: 215-2020 shows significant spikes in terrorism activity, which could be linked to specific wars, regional instabilities, or the emergence of new terrorist groups.</a:t>
            </a:r>
          </a:p>
          <a:p>
            <a:pPr algn="l">
              <a:lnSpc>
                <a:spcPts val="3919"/>
              </a:lnSpc>
            </a:pPr>
            <a:endParaRPr lang="en-US" sz="2799">
              <a:solidFill>
                <a:srgbClr val="FFFFFF"/>
              </a:solidFill>
              <a:latin typeface="Balsamiq Sans"/>
              <a:ea typeface="Balsamiq Sans"/>
              <a:cs typeface="Balsamiq Sans"/>
              <a:sym typeface="Balsamiq Sans"/>
            </a:endParaRPr>
          </a:p>
        </p:txBody>
      </p:sp>
      <p:grpSp>
        <p:nvGrpSpPr>
          <p:cNvPr id="8" name="Group 8"/>
          <p:cNvGrpSpPr/>
          <p:nvPr/>
        </p:nvGrpSpPr>
        <p:grpSpPr>
          <a:xfrm>
            <a:off x="2319240" y="2884339"/>
            <a:ext cx="4804476" cy="1245414"/>
            <a:chOff x="0" y="0"/>
            <a:chExt cx="6405968" cy="1660552"/>
          </a:xfrm>
        </p:grpSpPr>
        <p:sp>
          <p:nvSpPr>
            <p:cNvPr id="9" name="Freeform 9"/>
            <p:cNvSpPr/>
            <p:nvPr/>
          </p:nvSpPr>
          <p:spPr>
            <a:xfrm>
              <a:off x="587941" y="0"/>
              <a:ext cx="5230085" cy="1660552"/>
            </a:xfrm>
            <a:custGeom>
              <a:avLst/>
              <a:gdLst/>
              <a:ahLst/>
              <a:cxnLst/>
              <a:rect l="l" t="t" r="r" b="b"/>
              <a:pathLst>
                <a:path w="5230085" h="1660552">
                  <a:moveTo>
                    <a:pt x="0" y="0"/>
                  </a:moveTo>
                  <a:lnTo>
                    <a:pt x="5230085" y="0"/>
                  </a:lnTo>
                  <a:lnTo>
                    <a:pt x="5230085" y="1660552"/>
                  </a:lnTo>
                  <a:lnTo>
                    <a:pt x="0" y="16605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0" y="230566"/>
              <a:ext cx="6405968" cy="966605"/>
            </a:xfrm>
            <a:prstGeom prst="rect">
              <a:avLst/>
            </a:prstGeom>
          </p:spPr>
          <p:txBody>
            <a:bodyPr lIns="0" tIns="0" rIns="0" bIns="0" rtlCol="0" anchor="t">
              <a:spAutoFit/>
            </a:bodyPr>
            <a:lstStyle/>
            <a:p>
              <a:pPr marL="0" lvl="0" indent="0" algn="ctr">
                <a:lnSpc>
                  <a:spcPts val="5796"/>
                </a:lnSpc>
                <a:spcBef>
                  <a:spcPct val="0"/>
                </a:spcBef>
              </a:pPr>
              <a:r>
                <a:rPr lang="en-US" sz="4830">
                  <a:solidFill>
                    <a:srgbClr val="FFFFFF"/>
                  </a:solidFill>
                  <a:latin typeface="Caveat Brush"/>
                  <a:ea typeface="Caveat Brush"/>
                  <a:cs typeface="Caveat Brush"/>
                  <a:sym typeface="Caveat Brush"/>
                </a:rPr>
                <a:t>CONCLUSION 1</a:t>
              </a:r>
            </a:p>
          </p:txBody>
        </p:sp>
      </p:grpSp>
      <p:sp>
        <p:nvSpPr>
          <p:cNvPr id="11" name="TextBox 11"/>
          <p:cNvSpPr txBox="1"/>
          <p:nvPr/>
        </p:nvSpPr>
        <p:spPr>
          <a:xfrm>
            <a:off x="10635013" y="4341686"/>
            <a:ext cx="6985146" cy="2957830"/>
          </a:xfrm>
          <a:prstGeom prst="rect">
            <a:avLst/>
          </a:prstGeom>
        </p:spPr>
        <p:txBody>
          <a:bodyPr lIns="0" tIns="0" rIns="0" bIns="0" rtlCol="0" anchor="t">
            <a:spAutoFit/>
          </a:bodyPr>
          <a:lstStyle/>
          <a:p>
            <a:pPr algn="l">
              <a:lnSpc>
                <a:spcPts val="3919"/>
              </a:lnSpc>
            </a:pPr>
            <a:r>
              <a:rPr lang="en-US" sz="2799" u="sng">
                <a:solidFill>
                  <a:srgbClr val="FFFFFF"/>
                </a:solidFill>
                <a:latin typeface="Balsamiq Sans"/>
                <a:ea typeface="Balsamiq Sans"/>
                <a:cs typeface="Balsamiq Sans"/>
                <a:sym typeface="Balsamiq Sans"/>
              </a:rPr>
              <a:t>Hotspot Regions</a:t>
            </a:r>
            <a:r>
              <a:rPr lang="en-US" sz="2799">
                <a:solidFill>
                  <a:srgbClr val="FFFFFF"/>
                </a:solidFill>
                <a:latin typeface="Balsamiq Sans"/>
                <a:ea typeface="Balsamiq Sans"/>
                <a:cs typeface="Balsamiq Sans"/>
                <a:sym typeface="Balsamiq Sans"/>
              </a:rPr>
              <a:t>: Specific regions such as the Middle East, South Asia, and Africa have higher concentrations of terrorist activities. Countries like Iraq, Afghanistan, and Pakistan frequently appear as the most affected nations.</a:t>
            </a:r>
          </a:p>
        </p:txBody>
      </p:sp>
      <p:grpSp>
        <p:nvGrpSpPr>
          <p:cNvPr id="12" name="Group 12"/>
          <p:cNvGrpSpPr/>
          <p:nvPr/>
        </p:nvGrpSpPr>
        <p:grpSpPr>
          <a:xfrm>
            <a:off x="11463726" y="2849675"/>
            <a:ext cx="4938203" cy="1280079"/>
            <a:chOff x="0" y="0"/>
            <a:chExt cx="6584271" cy="1706772"/>
          </a:xfrm>
        </p:grpSpPr>
        <p:sp>
          <p:nvSpPr>
            <p:cNvPr id="13" name="Freeform 13"/>
            <p:cNvSpPr/>
            <p:nvPr/>
          </p:nvSpPr>
          <p:spPr>
            <a:xfrm>
              <a:off x="604306" y="0"/>
              <a:ext cx="5375658" cy="1706772"/>
            </a:xfrm>
            <a:custGeom>
              <a:avLst/>
              <a:gdLst/>
              <a:ahLst/>
              <a:cxnLst/>
              <a:rect l="l" t="t" r="r" b="b"/>
              <a:pathLst>
                <a:path w="5375658" h="1706772">
                  <a:moveTo>
                    <a:pt x="0" y="0"/>
                  </a:moveTo>
                  <a:lnTo>
                    <a:pt x="5375659" y="0"/>
                  </a:lnTo>
                  <a:lnTo>
                    <a:pt x="5375659" y="1706772"/>
                  </a:lnTo>
                  <a:lnTo>
                    <a:pt x="0" y="17067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0" y="231209"/>
              <a:ext cx="6584271" cy="1003300"/>
            </a:xfrm>
            <a:prstGeom prst="rect">
              <a:avLst/>
            </a:prstGeom>
          </p:spPr>
          <p:txBody>
            <a:bodyPr lIns="0" tIns="0" rIns="0" bIns="0" rtlCol="0" anchor="t">
              <a:spAutoFit/>
            </a:bodyPr>
            <a:lstStyle/>
            <a:p>
              <a:pPr marL="0" lvl="0" indent="0" algn="ctr">
                <a:lnSpc>
                  <a:spcPts val="5957"/>
                </a:lnSpc>
                <a:spcBef>
                  <a:spcPct val="0"/>
                </a:spcBef>
              </a:pPr>
              <a:r>
                <a:rPr lang="en-US" sz="4964">
                  <a:solidFill>
                    <a:srgbClr val="FFFFFF"/>
                  </a:solidFill>
                  <a:latin typeface="Caveat Brush"/>
                  <a:ea typeface="Caveat Brush"/>
                  <a:cs typeface="Caveat Brush"/>
                  <a:sym typeface="Caveat Brush"/>
                </a:rPr>
                <a:t>CONCLUSION 2</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414946" y="-254854"/>
            <a:ext cx="4307353" cy="3344072"/>
          </a:xfrm>
          <a:custGeom>
            <a:avLst/>
            <a:gdLst/>
            <a:ahLst/>
            <a:cxnLst/>
            <a:rect l="l" t="t" r="r" b="b"/>
            <a:pathLst>
              <a:path w="4307353" h="3344072">
                <a:moveTo>
                  <a:pt x="0" y="0"/>
                </a:moveTo>
                <a:lnTo>
                  <a:pt x="4307353" y="0"/>
                </a:lnTo>
                <a:lnTo>
                  <a:pt x="4307353" y="3344072"/>
                </a:lnTo>
                <a:lnTo>
                  <a:pt x="0" y="33440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285384" y="1028700"/>
            <a:ext cx="5946448" cy="5033731"/>
            <a:chOff x="0" y="0"/>
            <a:chExt cx="7928597" cy="6711642"/>
          </a:xfrm>
        </p:grpSpPr>
        <p:sp>
          <p:nvSpPr>
            <p:cNvPr id="5" name="TextBox 5"/>
            <p:cNvSpPr txBox="1"/>
            <p:nvPr/>
          </p:nvSpPr>
          <p:spPr>
            <a:xfrm>
              <a:off x="0" y="2126518"/>
              <a:ext cx="7928597" cy="4585123"/>
            </a:xfrm>
            <a:prstGeom prst="rect">
              <a:avLst/>
            </a:prstGeom>
          </p:spPr>
          <p:txBody>
            <a:bodyPr lIns="0" tIns="0" rIns="0" bIns="0" rtlCol="0" anchor="t">
              <a:spAutoFit/>
            </a:bodyPr>
            <a:lstStyle/>
            <a:p>
              <a:pPr algn="l">
                <a:lnSpc>
                  <a:spcPts val="3919"/>
                </a:lnSpc>
              </a:pPr>
              <a:r>
                <a:rPr lang="en-US" sz="2799">
                  <a:solidFill>
                    <a:srgbClr val="FFFFFF"/>
                  </a:solidFill>
                  <a:latin typeface="Balsamiq Sans"/>
                  <a:ea typeface="Balsamiq Sans"/>
                  <a:cs typeface="Balsamiq Sans"/>
                  <a:sym typeface="Balsamiq Sans"/>
                </a:rPr>
                <a:t>Active Groups: Certain terrorist organizations are responsible for a large proportion of the incidents. Groups like Al-Qaeda, ISIS, and the Taliban frequently appear in the data, highlighting their extensive operations and impact.</a:t>
              </a:r>
            </a:p>
          </p:txBody>
        </p:sp>
        <p:sp>
          <p:nvSpPr>
            <p:cNvPr id="6" name="Freeform 6"/>
            <p:cNvSpPr/>
            <p:nvPr/>
          </p:nvSpPr>
          <p:spPr>
            <a:xfrm>
              <a:off x="604306" y="0"/>
              <a:ext cx="5375658" cy="1706772"/>
            </a:xfrm>
            <a:custGeom>
              <a:avLst/>
              <a:gdLst/>
              <a:ahLst/>
              <a:cxnLst/>
              <a:rect l="l" t="t" r="r" b="b"/>
              <a:pathLst>
                <a:path w="5375658" h="1706772">
                  <a:moveTo>
                    <a:pt x="0" y="0"/>
                  </a:moveTo>
                  <a:lnTo>
                    <a:pt x="5375659" y="0"/>
                  </a:lnTo>
                  <a:lnTo>
                    <a:pt x="5375659" y="1706772"/>
                  </a:lnTo>
                  <a:lnTo>
                    <a:pt x="0" y="17067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27193"/>
              <a:ext cx="6584271" cy="1003300"/>
            </a:xfrm>
            <a:prstGeom prst="rect">
              <a:avLst/>
            </a:prstGeom>
          </p:spPr>
          <p:txBody>
            <a:bodyPr lIns="0" tIns="0" rIns="0" bIns="0" rtlCol="0" anchor="t">
              <a:spAutoFit/>
            </a:bodyPr>
            <a:lstStyle/>
            <a:p>
              <a:pPr marL="0" lvl="0" indent="0" algn="ctr">
                <a:lnSpc>
                  <a:spcPts val="5957"/>
                </a:lnSpc>
                <a:spcBef>
                  <a:spcPct val="0"/>
                </a:spcBef>
              </a:pPr>
              <a:r>
                <a:rPr lang="en-US" sz="4964">
                  <a:solidFill>
                    <a:srgbClr val="FFFFFF"/>
                  </a:solidFill>
                  <a:latin typeface="Caveat Brush"/>
                  <a:ea typeface="Caveat Brush"/>
                  <a:cs typeface="Caveat Brush"/>
                  <a:sym typeface="Caveat Brush"/>
                </a:rPr>
                <a:t>CONCLUSION 3</a:t>
              </a:r>
            </a:p>
          </p:txBody>
        </p:sp>
      </p:grpSp>
      <p:grpSp>
        <p:nvGrpSpPr>
          <p:cNvPr id="8" name="Group 8"/>
          <p:cNvGrpSpPr/>
          <p:nvPr/>
        </p:nvGrpSpPr>
        <p:grpSpPr>
          <a:xfrm>
            <a:off x="11232602" y="1028700"/>
            <a:ext cx="6026698" cy="7510231"/>
            <a:chOff x="0" y="0"/>
            <a:chExt cx="8035597" cy="10013642"/>
          </a:xfrm>
        </p:grpSpPr>
        <p:sp>
          <p:nvSpPr>
            <p:cNvPr id="9" name="TextBox 9"/>
            <p:cNvSpPr txBox="1"/>
            <p:nvPr/>
          </p:nvSpPr>
          <p:spPr>
            <a:xfrm>
              <a:off x="0" y="2126518"/>
              <a:ext cx="8035597" cy="7887123"/>
            </a:xfrm>
            <a:prstGeom prst="rect">
              <a:avLst/>
            </a:prstGeom>
          </p:spPr>
          <p:txBody>
            <a:bodyPr lIns="0" tIns="0" rIns="0" bIns="0" rtlCol="0" anchor="t">
              <a:spAutoFit/>
            </a:bodyPr>
            <a:lstStyle/>
            <a:p>
              <a:pPr algn="l">
                <a:lnSpc>
                  <a:spcPts val="3919"/>
                </a:lnSpc>
              </a:pPr>
              <a:r>
                <a:rPr lang="en-US" sz="2799" u="sng">
                  <a:solidFill>
                    <a:srgbClr val="FFFFFF"/>
                  </a:solidFill>
                  <a:latin typeface="Balsamiq Sans"/>
                  <a:ea typeface="Balsamiq Sans"/>
                  <a:cs typeface="Balsamiq Sans"/>
                  <a:sym typeface="Balsamiq Sans"/>
                </a:rPr>
                <a:t>Weapon Use:</a:t>
              </a:r>
              <a:r>
                <a:rPr lang="en-US" sz="2799">
                  <a:solidFill>
                    <a:srgbClr val="FFFFFF"/>
                  </a:solidFill>
                  <a:latin typeface="Balsamiq Sans"/>
                  <a:ea typeface="Balsamiq Sans"/>
                  <a:cs typeface="Balsamiq Sans"/>
                  <a:sym typeface="Balsamiq Sans"/>
                </a:rPr>
                <a:t> Explosives and firearms are the most frequently used weapons, reflecting the availability and destructive capability of these weapons in terrorist operations.</a:t>
              </a:r>
            </a:p>
            <a:p>
              <a:pPr algn="l">
                <a:lnSpc>
                  <a:spcPts val="3919"/>
                </a:lnSpc>
              </a:pPr>
              <a:r>
                <a:rPr lang="en-US" sz="2799" u="sng">
                  <a:solidFill>
                    <a:srgbClr val="FFFFFF"/>
                  </a:solidFill>
                  <a:latin typeface="Balsamiq Sans"/>
                  <a:ea typeface="Balsamiq Sans"/>
                  <a:cs typeface="Balsamiq Sans"/>
                  <a:sym typeface="Balsamiq Sans"/>
                </a:rPr>
                <a:t>Primary Targets</a:t>
              </a:r>
              <a:r>
                <a:rPr lang="en-US" sz="2799">
                  <a:solidFill>
                    <a:srgbClr val="FFFFFF"/>
                  </a:solidFill>
                  <a:latin typeface="Balsamiq Sans"/>
                  <a:ea typeface="Balsamiq Sans"/>
                  <a:cs typeface="Balsamiq Sans"/>
                  <a:sym typeface="Balsamiq Sans"/>
                </a:rPr>
                <a:t>: Civilians ,private properties and militry are often the main targets, indicating that terrorists aim to cause fear and disruption among the general population and governments</a:t>
              </a:r>
            </a:p>
          </p:txBody>
        </p:sp>
        <p:sp>
          <p:nvSpPr>
            <p:cNvPr id="10" name="Freeform 10"/>
            <p:cNvSpPr/>
            <p:nvPr/>
          </p:nvSpPr>
          <p:spPr>
            <a:xfrm>
              <a:off x="880494" y="0"/>
              <a:ext cx="5375658" cy="1706772"/>
            </a:xfrm>
            <a:custGeom>
              <a:avLst/>
              <a:gdLst/>
              <a:ahLst/>
              <a:cxnLst/>
              <a:rect l="l" t="t" r="r" b="b"/>
              <a:pathLst>
                <a:path w="5375658" h="1706772">
                  <a:moveTo>
                    <a:pt x="0" y="0"/>
                  </a:moveTo>
                  <a:lnTo>
                    <a:pt x="5375659" y="0"/>
                  </a:lnTo>
                  <a:lnTo>
                    <a:pt x="5375659" y="1706772"/>
                  </a:lnTo>
                  <a:lnTo>
                    <a:pt x="0" y="17067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76188" y="231209"/>
              <a:ext cx="6584271" cy="1003300"/>
            </a:xfrm>
            <a:prstGeom prst="rect">
              <a:avLst/>
            </a:prstGeom>
          </p:spPr>
          <p:txBody>
            <a:bodyPr lIns="0" tIns="0" rIns="0" bIns="0" rtlCol="0" anchor="t">
              <a:spAutoFit/>
            </a:bodyPr>
            <a:lstStyle/>
            <a:p>
              <a:pPr marL="0" lvl="0" indent="0" algn="ctr">
                <a:lnSpc>
                  <a:spcPts val="5957"/>
                </a:lnSpc>
                <a:spcBef>
                  <a:spcPct val="0"/>
                </a:spcBef>
              </a:pPr>
              <a:r>
                <a:rPr lang="en-US" sz="4964">
                  <a:solidFill>
                    <a:srgbClr val="FFFFFF"/>
                  </a:solidFill>
                  <a:latin typeface="Caveat Brush"/>
                  <a:ea typeface="Caveat Brush"/>
                  <a:cs typeface="Caveat Brush"/>
                  <a:sym typeface="Caveat Brush"/>
                </a:rPr>
                <a:t>CONCLUSION 4</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4202627" y="0"/>
            <a:ext cx="2465720" cy="3044099"/>
          </a:xfrm>
          <a:prstGeom prst="rect">
            <a:avLst/>
          </a:prstGeom>
        </p:spPr>
      </p:pic>
      <p:grpSp>
        <p:nvGrpSpPr>
          <p:cNvPr id="4" name="Group 4"/>
          <p:cNvGrpSpPr/>
          <p:nvPr/>
        </p:nvGrpSpPr>
        <p:grpSpPr>
          <a:xfrm>
            <a:off x="5476168" y="0"/>
            <a:ext cx="7335663" cy="2537005"/>
            <a:chOff x="0" y="0"/>
            <a:chExt cx="9780885" cy="3382673"/>
          </a:xfrm>
        </p:grpSpPr>
        <p:sp>
          <p:nvSpPr>
            <p:cNvPr id="5" name="Freeform 5"/>
            <p:cNvSpPr/>
            <p:nvPr/>
          </p:nvSpPr>
          <p:spPr>
            <a:xfrm>
              <a:off x="109563" y="312028"/>
              <a:ext cx="9671322" cy="3070645"/>
            </a:xfrm>
            <a:custGeom>
              <a:avLst/>
              <a:gdLst/>
              <a:ahLst/>
              <a:cxnLst/>
              <a:rect l="l" t="t" r="r" b="b"/>
              <a:pathLst>
                <a:path w="9671322" h="3070645">
                  <a:moveTo>
                    <a:pt x="0" y="0"/>
                  </a:moveTo>
                  <a:lnTo>
                    <a:pt x="9671322" y="0"/>
                  </a:lnTo>
                  <a:lnTo>
                    <a:pt x="9671322" y="3070645"/>
                  </a:lnTo>
                  <a:lnTo>
                    <a:pt x="0" y="30706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0" y="209550"/>
              <a:ext cx="9239072" cy="2352129"/>
            </a:xfrm>
            <a:prstGeom prst="rect">
              <a:avLst/>
            </a:prstGeom>
          </p:spPr>
          <p:txBody>
            <a:bodyPr lIns="0" tIns="0" rIns="0" bIns="0" rtlCol="0" anchor="t">
              <a:spAutoFit/>
            </a:bodyPr>
            <a:lstStyle/>
            <a:p>
              <a:pPr marL="0" lvl="0" indent="0" algn="ctr">
                <a:lnSpc>
                  <a:spcPts val="13064"/>
                </a:lnSpc>
                <a:spcBef>
                  <a:spcPct val="0"/>
                </a:spcBef>
              </a:pPr>
              <a:r>
                <a:rPr lang="en-US" sz="12683">
                  <a:solidFill>
                    <a:srgbClr val="FFFFFF"/>
                  </a:solidFill>
                  <a:latin typeface="Caveat Brush"/>
                  <a:ea typeface="Caveat Brush"/>
                  <a:cs typeface="Caveat Brush"/>
                  <a:sym typeface="Caveat Brush"/>
                </a:rPr>
                <a:t>Summary</a:t>
              </a:r>
            </a:p>
          </p:txBody>
        </p:sp>
      </p:grpSp>
      <p:sp>
        <p:nvSpPr>
          <p:cNvPr id="7" name="TextBox 7"/>
          <p:cNvSpPr txBox="1"/>
          <p:nvPr/>
        </p:nvSpPr>
        <p:spPr>
          <a:xfrm>
            <a:off x="3494891" y="2784864"/>
            <a:ext cx="10886553" cy="5550100"/>
          </a:xfrm>
          <a:prstGeom prst="rect">
            <a:avLst/>
          </a:prstGeom>
        </p:spPr>
        <p:txBody>
          <a:bodyPr lIns="0" tIns="0" rIns="0" bIns="0" rtlCol="0" anchor="t">
            <a:spAutoFit/>
          </a:bodyPr>
          <a:lstStyle/>
          <a:p>
            <a:pPr algn="ctr">
              <a:lnSpc>
                <a:spcPts val="4888"/>
              </a:lnSpc>
            </a:pPr>
            <a:r>
              <a:rPr lang="en-US" sz="3492">
                <a:solidFill>
                  <a:srgbClr val="FFFFFF"/>
                </a:solidFill>
                <a:latin typeface="Balsamiq Sans"/>
                <a:ea typeface="Balsamiq Sans"/>
                <a:cs typeface="Balsamiq Sans"/>
                <a:sym typeface="Balsamiq Sans"/>
              </a:rPr>
              <a:t>The Global Terrorism Database provides critical insights into the patterns, methods, and impacts of terrorism worldwide. The data highlights the increasing frequency of attacks, the concentration of activities in specific regions, the common use of bombing etc . These findings can guide policymakers, researchers, and security agencies in developing policies to combat and prevent terrorism more effectively.</a:t>
            </a:r>
          </a:p>
        </p:txBody>
      </p:sp>
      <p:sp>
        <p:nvSpPr>
          <p:cNvPr id="8" name="Freeform 8"/>
          <p:cNvSpPr/>
          <p:nvPr/>
        </p:nvSpPr>
        <p:spPr>
          <a:xfrm>
            <a:off x="14381444" y="6117782"/>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H="1">
            <a:off x="563056" y="6117782"/>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647</Words>
  <Application>Microsoft Office PowerPoint</Application>
  <PresentationFormat>Custom</PresentationFormat>
  <Paragraphs>54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Caveat Brush</vt:lpstr>
      <vt:lpstr>Calibri</vt:lpstr>
      <vt:lpstr>Balsamiq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Black Scribbles Doodles Animated Project Introduction Presentation</dc:title>
  <cp:lastModifiedBy>vaishnav shankar</cp:lastModifiedBy>
  <cp:revision>1</cp:revision>
  <dcterms:created xsi:type="dcterms:W3CDTF">2006-08-16T00:00:00Z</dcterms:created>
  <dcterms:modified xsi:type="dcterms:W3CDTF">2024-07-23T16:19:30Z</dcterms:modified>
  <dc:identifier>DAGLxoE2MZw</dc:identifier>
</cp:coreProperties>
</file>